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5" r:id="rId2"/>
    <p:sldId id="276" r:id="rId3"/>
    <p:sldId id="277" r:id="rId4"/>
    <p:sldId id="278" r:id="rId5"/>
    <p:sldId id="279" r:id="rId6"/>
    <p:sldId id="274" r:id="rId7"/>
    <p:sldId id="280" r:id="rId8"/>
    <p:sldId id="290" r:id="rId9"/>
    <p:sldId id="287" r:id="rId10"/>
    <p:sldId id="282" r:id="rId11"/>
    <p:sldId id="262" r:id="rId12"/>
    <p:sldId id="283" r:id="rId13"/>
    <p:sldId id="263" r:id="rId14"/>
    <p:sldId id="267" r:id="rId15"/>
    <p:sldId id="284" r:id="rId16"/>
    <p:sldId id="285" r:id="rId17"/>
    <p:sldId id="288" r:id="rId18"/>
    <p:sldId id="268" r:id="rId19"/>
    <p:sldId id="269" r:id="rId20"/>
    <p:sldId id="270" r:id="rId21"/>
    <p:sldId id="271" r:id="rId22"/>
    <p:sldId id="289" r:id="rId23"/>
    <p:sldId id="264" r:id="rId24"/>
    <p:sldId id="265" r:id="rId25"/>
    <p:sldId id="266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BFC"/>
    <a:srgbClr val="979B94"/>
    <a:srgbClr val="969D96"/>
    <a:srgbClr val="9FA39D"/>
    <a:srgbClr val="919790"/>
    <a:srgbClr val="2196F3"/>
    <a:srgbClr val="353535"/>
    <a:srgbClr val="3396F4"/>
    <a:srgbClr val="F4F9FC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75878" autoAdjust="0"/>
  </p:normalViewPr>
  <p:slideViewPr>
    <p:cSldViewPr snapToGrid="0">
      <p:cViewPr>
        <p:scale>
          <a:sx n="66" d="100"/>
          <a:sy n="66" d="100"/>
        </p:scale>
        <p:origin x="3307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D132-720B-4264-AF67-AB6F357A6D9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960EE-F8AE-4E8A-A57A-CB8C569B8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1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 안녕하십니까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이길현입니다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본격적인 소개에 앞서</a:t>
            </a:r>
            <a:endParaRPr lang="en-US" altLang="ko-KR" dirty="0" smtClean="0"/>
          </a:p>
          <a:p>
            <a:r>
              <a:rPr lang="ko-KR" altLang="en-US" dirty="0" smtClean="0"/>
              <a:t>교육장을 그리워 하며 예전 기억을 떠올려보죠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81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그러면 이제 </a:t>
            </a:r>
            <a:r>
              <a:rPr lang="en-US" altLang="ko-KR" baseline="0" dirty="0" smtClean="0"/>
              <a:t>HI SSAFY </a:t>
            </a:r>
            <a:r>
              <a:rPr lang="ko-KR" altLang="en-US" baseline="0" dirty="0" smtClean="0"/>
              <a:t>를 사용하는 모습을 보시겠습니다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 짧은 영상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1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46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사용하는 모습을 보셨는데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다시 한 번 구체적인 페이지 설명과 함께 살펴보도록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2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여기가 첫 </a:t>
            </a:r>
            <a:r>
              <a:rPr lang="ko-KR" altLang="en-US" dirty="0" err="1" smtClean="0"/>
              <a:t>페이진데요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HI</a:t>
            </a:r>
            <a:r>
              <a:rPr lang="en-US" altLang="ko-KR" baseline="0" dirty="0" smtClean="0"/>
              <a:t> SSAFY </a:t>
            </a:r>
            <a:r>
              <a:rPr lang="ko-KR" altLang="en-US" baseline="0" dirty="0" smtClean="0"/>
              <a:t>의 페이지 구성은 매우 단순합니다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첫 화면에는 현재 시각과 버튼 두 개만이 있는데요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먼저 얼굴을 등록하기 위해서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애니메이션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아래 </a:t>
            </a:r>
            <a:r>
              <a:rPr lang="ko-KR" altLang="en-US" baseline="0" dirty="0" err="1" smtClean="0"/>
              <a:t>진청색</a:t>
            </a:r>
            <a:r>
              <a:rPr lang="ko-KR" altLang="en-US" baseline="0" dirty="0" smtClean="0"/>
              <a:t> 버튼을 눌러 들어가보죠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373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얼굴을 등록하기 위한 화면입니다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빨간 박스 애니메이션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여기서는 빨간 박스로 표시된</a:t>
            </a:r>
            <a:endParaRPr lang="en-US" altLang="ko-KR" dirty="0" smtClean="0"/>
          </a:p>
          <a:p>
            <a:r>
              <a:rPr lang="ko-KR" altLang="en-US" dirty="0" smtClean="0"/>
              <a:t>카메라 화면이 나타납니다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얼굴을 중앙에 두고</a:t>
            </a:r>
            <a:endParaRPr lang="en-US" altLang="ko-KR" dirty="0" smtClean="0"/>
          </a:p>
          <a:p>
            <a:r>
              <a:rPr lang="ko-KR" altLang="en-US" dirty="0" smtClean="0"/>
              <a:t>사진을 클릭하면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등록 화면 슬라이드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567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보시는 바와 같이</a:t>
            </a:r>
            <a:endParaRPr lang="en-US" altLang="ko-KR" dirty="0" smtClean="0"/>
          </a:p>
          <a:p>
            <a:r>
              <a:rPr lang="ko-KR" altLang="en-US" dirty="0" smtClean="0"/>
              <a:t>찍은 사진을 확인할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아래에는 교육생 정보를 넣도록 구성되어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사진이 잘못된 경우</a:t>
            </a:r>
            <a:endParaRPr lang="en-US" altLang="ko-KR" dirty="0" smtClean="0"/>
          </a:p>
          <a:p>
            <a:r>
              <a:rPr lang="ko-KR" altLang="en-US" dirty="0" smtClean="0"/>
              <a:t>다시 찍기 버튼을 눌러</a:t>
            </a:r>
            <a:endParaRPr lang="en-US" altLang="ko-KR" dirty="0" smtClean="0"/>
          </a:p>
          <a:p>
            <a:r>
              <a:rPr lang="ko-KR" altLang="en-US" dirty="0" smtClean="0"/>
              <a:t>재촬영 할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8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이미 등록된 경우라면</a:t>
            </a:r>
            <a:endParaRPr lang="en-US" altLang="ko-KR" dirty="0" smtClean="0"/>
          </a:p>
          <a:p>
            <a:r>
              <a:rPr lang="ko-KR" altLang="en-US" dirty="0" smtClean="0"/>
              <a:t>표시된 부분과 같이 메시지를 출력합니다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37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</a:t>
            </a:r>
            <a:endParaRPr lang="en-US" altLang="ko-KR" dirty="0" smtClean="0"/>
          </a:p>
          <a:p>
            <a:r>
              <a:rPr lang="ko-KR" altLang="en-US" dirty="0" smtClean="0"/>
              <a:t>다시 첫 페이지로 돌아가서</a:t>
            </a:r>
            <a:endParaRPr lang="en-US" altLang="ko-KR" baseline="0" dirty="0" smtClean="0"/>
          </a:p>
          <a:p>
            <a:r>
              <a:rPr lang="ko-KR" altLang="en-US" dirty="0" err="1" smtClean="0"/>
              <a:t>입퇴실</a:t>
            </a:r>
            <a:r>
              <a:rPr lang="ko-KR" altLang="en-US" dirty="0" smtClean="0"/>
              <a:t> 체크를 위한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체크하기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녹색 버튼을 누르고 들어가게 되면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5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이와 같이</a:t>
            </a:r>
            <a:endParaRPr lang="en-US" altLang="ko-KR" dirty="0" smtClean="0"/>
          </a:p>
          <a:p>
            <a:r>
              <a:rPr lang="ko-KR" altLang="en-US" dirty="0" smtClean="0"/>
              <a:t>출결 처리를 위한 카메라 화면이 뜨게 되고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사전에 </a:t>
            </a:r>
            <a:r>
              <a:rPr lang="ko-KR" altLang="en-US" dirty="0" smtClean="0"/>
              <a:t>지역이 선택되어 있는 상태에서 얼굴을 비추면</a:t>
            </a:r>
            <a:endParaRPr lang="en-US" altLang="ko-KR" dirty="0" smtClean="0"/>
          </a:p>
          <a:p>
            <a:r>
              <a:rPr lang="ko-KR" altLang="en-US" dirty="0" smtClean="0"/>
              <a:t>해당 캠퍼스 교육생들의 출결 시각이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기록됩니다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입실 표시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입실 시에는 누가 입실했는지</a:t>
            </a:r>
            <a:r>
              <a:rPr lang="ko-KR" altLang="en-US" baseline="0" dirty="0" smtClean="0"/>
              <a:t> 이름과 학번이 좌측에 표시되고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퇴실 표시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퇴실 시에는 우측에 이름과 학번이 표시됩니다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대시보드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81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여기부터는 운영프로</a:t>
            </a:r>
            <a:r>
              <a:rPr lang="ko-KR" altLang="en-US" baseline="0" dirty="0" smtClean="0"/>
              <a:t>만이 볼 수 있는 관리자 페이지입니다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좌측에 세 개 메뉴가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우측에는 각 메뉴를 클릭했을 때 현황이 표시됩니다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대시보드에서는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체크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지역별 </a:t>
            </a:r>
            <a:r>
              <a:rPr lang="ko-KR" altLang="en-US" baseline="0" dirty="0" smtClean="0"/>
              <a:t>출석률과 </a:t>
            </a:r>
            <a:r>
              <a:rPr lang="ko-KR" altLang="en-US" baseline="0" dirty="0" err="1" smtClean="0"/>
              <a:t>미입실자</a:t>
            </a:r>
            <a:r>
              <a:rPr lang="ko-KR" altLang="en-US" baseline="0" dirty="0" smtClean="0"/>
              <a:t> 현황이</a:t>
            </a:r>
            <a:endParaRPr lang="en-US" altLang="ko-KR" baseline="0" dirty="0" smtClean="0"/>
          </a:p>
          <a:p>
            <a:r>
              <a:rPr lang="ko-KR" altLang="en-US" baseline="0" dirty="0" smtClean="0"/>
              <a:t>원형그래프와 이름으로 각각 표시됩니다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 반별 현황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9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우리가 아침에 교육장에 들어가면</a:t>
            </a:r>
            <a:endParaRPr lang="en-US" altLang="ko-KR" dirty="0" smtClean="0"/>
          </a:p>
          <a:p>
            <a:r>
              <a:rPr lang="ko-KR" altLang="en-US" dirty="0" smtClean="0"/>
              <a:t>노트북을 꺼내고</a:t>
            </a:r>
            <a:r>
              <a:rPr lang="ko-KR" altLang="en-US" baseline="0" dirty="0" smtClean="0"/>
              <a:t> 켜서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에듀싸피에</a:t>
            </a:r>
            <a:r>
              <a:rPr lang="ko-KR" altLang="en-US" baseline="0" dirty="0" smtClean="0"/>
              <a:t> 접속하여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입실 체크를 하게 되지요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4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반별 현황으로 이동하면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다음과 같이 나타나는데</a:t>
            </a:r>
            <a:endParaRPr lang="en-US" altLang="ko-KR" dirty="0" smtClean="0"/>
          </a:p>
          <a:p>
            <a:r>
              <a:rPr lang="ko-KR" altLang="en-US" dirty="0" smtClean="0"/>
              <a:t>이때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지역과 </a:t>
            </a:r>
            <a:r>
              <a:rPr lang="ko-KR" altLang="en-US" dirty="0" smtClean="0"/>
              <a:t>기수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반을 설정하면</a:t>
            </a:r>
            <a:endParaRPr lang="en-US" altLang="ko-KR" dirty="0" smtClean="0"/>
          </a:p>
          <a:p>
            <a:r>
              <a:rPr lang="ko-KR" altLang="en-US" dirty="0" smtClean="0"/>
              <a:t>해당 반의 입실 현황을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개인별 현황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77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</a:t>
            </a:r>
            <a:endParaRPr lang="en-US" altLang="ko-KR" dirty="0" smtClean="0"/>
          </a:p>
          <a:p>
            <a:r>
              <a:rPr lang="ko-KR" altLang="en-US" dirty="0" smtClean="0"/>
              <a:t>개인별 현황 페이지에서는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인원 검색을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출석률과 </a:t>
            </a:r>
            <a:r>
              <a:rPr lang="ko-KR" altLang="en-US" dirty="0" smtClean="0"/>
              <a:t>지각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결석 횟수를 확인할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해당 인원이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평균적으로 </a:t>
            </a:r>
            <a:r>
              <a:rPr lang="ko-KR" altLang="en-US" dirty="0" err="1" smtClean="0"/>
              <a:t>입퇴실하는</a:t>
            </a:r>
            <a:r>
              <a:rPr lang="ko-KR" altLang="en-US" dirty="0" smtClean="0"/>
              <a:t> 시각을 확인할 수 있어</a:t>
            </a:r>
            <a:endParaRPr lang="en-US" altLang="ko-KR" dirty="0" smtClean="0"/>
          </a:p>
          <a:p>
            <a:r>
              <a:rPr lang="ko-KR" altLang="en-US" dirty="0" smtClean="0"/>
              <a:t>이를 통해 지각 위험이 높은 인원을 예측할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 시스템 소개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00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지금까지는 </a:t>
            </a:r>
            <a:r>
              <a:rPr lang="en-US" altLang="ko-KR" dirty="0" smtClean="0"/>
              <a:t>HI SSAFY </a:t>
            </a:r>
            <a:r>
              <a:rPr lang="ko-KR" altLang="en-US" dirty="0" smtClean="0"/>
              <a:t>에서 사용할 수 있는 부분에 대해 말씀드렸고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이제부터는 시스템 구성 사항에 대해 말씀드리겠습니다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보시는 바와 같이 </a:t>
            </a:r>
            <a:r>
              <a:rPr lang="en-US" altLang="ko-KR" dirty="0" smtClean="0"/>
              <a:t>Nuxt.js</a:t>
            </a:r>
            <a:r>
              <a:rPr lang="en-US" altLang="ko-KR" baseline="0" dirty="0" smtClean="0"/>
              <a:t> framework </a:t>
            </a:r>
            <a:r>
              <a:rPr lang="ko-KR" altLang="en-US" baseline="0" dirty="0" smtClean="0"/>
              <a:t>를 이용하여 프론트를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Django 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MySQL </a:t>
            </a:r>
            <a:r>
              <a:rPr lang="ko-KR" altLang="en-US" baseline="0" dirty="0" smtClean="0"/>
              <a:t>을 이용하여 </a:t>
            </a:r>
            <a:r>
              <a:rPr lang="ko-KR" altLang="en-US" baseline="0" dirty="0" err="1" smtClean="0"/>
              <a:t>백엔드와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를 구성하였고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AWS </a:t>
            </a:r>
            <a:r>
              <a:rPr lang="ko-KR" altLang="en-US" baseline="0" dirty="0" err="1" smtClean="0"/>
              <a:t>웹서버</a:t>
            </a:r>
            <a:r>
              <a:rPr lang="ko-KR" altLang="en-US" baseline="0" dirty="0" smtClean="0"/>
              <a:t> 연결을 위하여</a:t>
            </a:r>
            <a:endParaRPr lang="en-US" altLang="ko-KR" baseline="0" dirty="0" smtClean="0"/>
          </a:p>
          <a:p>
            <a:r>
              <a:rPr lang="en-US" altLang="ko-KR" baseline="0" dirty="0" smtClean="0"/>
              <a:t>Nginx </a:t>
            </a:r>
            <a:r>
              <a:rPr lang="ko-KR" altLang="en-US" baseline="0" dirty="0" smtClean="0"/>
              <a:t>와 </a:t>
            </a:r>
            <a:r>
              <a:rPr lang="en-US" altLang="ko-KR" baseline="0" dirty="0" err="1" smtClean="0"/>
              <a:t>Gunicorn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을 사용하였습니다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</a:t>
            </a:r>
            <a:r>
              <a:rPr lang="en-US" altLang="ko-KR" baseline="0" dirty="0" smtClean="0"/>
              <a:t>Let’s Encrypt </a:t>
            </a:r>
            <a:r>
              <a:rPr lang="ko-KR" altLang="en-US" baseline="0" dirty="0" smtClean="0"/>
              <a:t>를 통해 </a:t>
            </a:r>
            <a:r>
              <a:rPr lang="en-US" altLang="ko-KR" baseline="0" dirty="0" smtClean="0"/>
              <a:t>SSL </a:t>
            </a:r>
            <a:r>
              <a:rPr lang="ko-KR" altLang="en-US" baseline="0" dirty="0" smtClean="0"/>
              <a:t>인증까지 완료하였습니다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77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대략적인 구조는 다음과 같습니다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교육생이 카메라로 얼굴을 인식하면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웹서버와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Gunicorn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을 통해</a:t>
            </a:r>
            <a:endParaRPr lang="en-US" altLang="ko-KR" baseline="0" dirty="0" smtClean="0"/>
          </a:p>
          <a:p>
            <a:r>
              <a:rPr lang="en-US" altLang="ko-KR" baseline="0" dirty="0" smtClean="0"/>
              <a:t>Django </a:t>
            </a:r>
            <a:r>
              <a:rPr lang="ko-KR" altLang="en-US" baseline="0" dirty="0" smtClean="0"/>
              <a:t>에 명령하면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MySQL </a:t>
            </a:r>
            <a:r>
              <a:rPr lang="ko-KR" altLang="en-US" baseline="0" dirty="0" smtClean="0"/>
              <a:t>에서 데이터를 기록합니다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운영프로는</a:t>
            </a:r>
            <a:r>
              <a:rPr lang="ko-KR" altLang="en-US" baseline="0" dirty="0" smtClean="0"/>
              <a:t> 브라우저를 통해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접속하면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MySQL </a:t>
            </a:r>
            <a:r>
              <a:rPr lang="ko-KR" altLang="en-US" baseline="0" dirty="0" smtClean="0"/>
              <a:t>에 기록된 데이터를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웹서버를</a:t>
            </a:r>
            <a:r>
              <a:rPr lang="ko-KR" altLang="en-US" baseline="0" dirty="0" smtClean="0"/>
              <a:t> 통해 열람할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 팀원 소개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7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 이름은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학년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최초 </a:t>
            </a:r>
            <a:r>
              <a:rPr lang="en-US" altLang="ko-KR" dirty="0" smtClean="0"/>
              <a:t>6</a:t>
            </a:r>
            <a:r>
              <a:rPr lang="ko-KR" altLang="en-US" dirty="0" smtClean="0"/>
              <a:t>명으로 시작했지만</a:t>
            </a:r>
            <a:endParaRPr lang="en-US" altLang="ko-KR" dirty="0" smtClean="0"/>
          </a:p>
          <a:p>
            <a:r>
              <a:rPr lang="ko-KR" altLang="en-US" dirty="0" smtClean="0"/>
              <a:t>인원 조정으로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또 누군가의 취업으로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명으로 줄어</a:t>
            </a:r>
            <a:endParaRPr lang="en-US" altLang="ko-KR" dirty="0" smtClean="0"/>
          </a:p>
          <a:p>
            <a:r>
              <a:rPr lang="ko-KR" altLang="en-US" dirty="0" smtClean="0"/>
              <a:t>현재의 진용을 갖추게 됐습니다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인</a:t>
            </a:r>
            <a:r>
              <a:rPr lang="ko-KR" altLang="en-US" baseline="0" dirty="0" smtClean="0"/>
              <a:t>원 조정 시에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명에서 </a:t>
            </a:r>
            <a:r>
              <a:rPr lang="en-US" altLang="ko-KR" baseline="0" dirty="0" smtClean="0"/>
              <a:t>-1</a:t>
            </a:r>
            <a:r>
              <a:rPr lang="ko-KR" altLang="en-US" baseline="0" dirty="0" smtClean="0"/>
              <a:t>명 되어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5-1</a:t>
            </a:r>
            <a:r>
              <a:rPr lang="ko-KR" altLang="en-US" baseline="0" dirty="0" smtClean="0"/>
              <a:t>로 표시했더니</a:t>
            </a:r>
            <a:endParaRPr lang="en-US" altLang="ko-KR" baseline="0" dirty="0" smtClean="0"/>
          </a:p>
          <a:p>
            <a:r>
              <a:rPr lang="en-US" altLang="ko-KR" baseline="0" dirty="0" smtClean="0"/>
              <a:t>5</a:t>
            </a:r>
            <a:r>
              <a:rPr lang="ko-KR" altLang="en-US" baseline="0" dirty="0" smtClean="0"/>
              <a:t>학년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반으로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 팀에서 각자 담당한 사항은 보시는 바와 같습니다</a:t>
            </a:r>
            <a:r>
              <a:rPr lang="en-US" altLang="ko-KR" baseline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이번 프로젝트를</a:t>
            </a:r>
            <a:r>
              <a:rPr lang="ko-KR" altLang="en-US" baseline="0" dirty="0" smtClean="0"/>
              <a:t> 진행하면서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업무는 많은데 사람이 없어</a:t>
            </a:r>
            <a:endParaRPr lang="en-US" altLang="ko-KR" baseline="0" dirty="0" smtClean="0"/>
          </a:p>
          <a:p>
            <a:r>
              <a:rPr lang="ko-KR" altLang="en-US" baseline="0" dirty="0" smtClean="0"/>
              <a:t>팀원들 모두가 정말 많이 고생했습니다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자리를 빌어 팀원 여러분께 고맙다는 말을 전합니다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94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지금까지 준비한 내용 모두 말씀드렸습니다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저희가 마련한 이 서비스를 사용할 수</a:t>
            </a:r>
            <a:r>
              <a:rPr lang="ko-KR" altLang="en-US" baseline="0" dirty="0" smtClean="0"/>
              <a:t> 있다면 좋겠습니다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이길현이었습니다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발표를 마칩니다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여러분 고맙습니다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1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학기</a:t>
            </a:r>
            <a:r>
              <a:rPr lang="ko-KR" altLang="en-US" baseline="0" dirty="0" smtClean="0"/>
              <a:t> 때도 마찬가지로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데스크톱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를 켠 다음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해서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입퇴실</a:t>
            </a:r>
            <a:r>
              <a:rPr lang="ko-KR" altLang="en-US" baseline="0" dirty="0" smtClean="0"/>
              <a:t> 체크를 했었던 것 기억하실 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와중에 안 온 사람을 대신 확인처리하여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퇴소당하는</a:t>
            </a:r>
            <a:r>
              <a:rPr lang="ko-KR" altLang="en-US" baseline="0" dirty="0" smtClean="0"/>
              <a:t> 경우도 보았던 적이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26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화면에서는 공가로 표시되어 있지만</a:t>
            </a:r>
            <a:endParaRPr lang="en-US" altLang="ko-KR" dirty="0" smtClean="0"/>
          </a:p>
          <a:p>
            <a:r>
              <a:rPr lang="ko-KR" altLang="en-US" dirty="0" smtClean="0"/>
              <a:t>지각 사례가 발생한다면</a:t>
            </a:r>
            <a:endParaRPr lang="en-US" altLang="ko-KR" dirty="0" smtClean="0"/>
          </a:p>
          <a:p>
            <a:r>
              <a:rPr lang="ko-KR" altLang="en-US" dirty="0" smtClean="0"/>
              <a:t>교육생이 소명을 작성하고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운영프로께서</a:t>
            </a:r>
            <a:r>
              <a:rPr lang="ko-KR" altLang="en-US" dirty="0" smtClean="0"/>
              <a:t> 내용을 검토한 후</a:t>
            </a:r>
            <a:endParaRPr lang="en-US" altLang="ko-KR" dirty="0" smtClean="0"/>
          </a:p>
          <a:p>
            <a:r>
              <a:rPr lang="ko-KR" altLang="en-US" dirty="0" smtClean="0"/>
              <a:t>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반려하는 절차로 진행돼</a:t>
            </a:r>
            <a:endParaRPr lang="en-US" altLang="ko-KR" dirty="0" smtClean="0"/>
          </a:p>
          <a:p>
            <a:r>
              <a:rPr lang="ko-KR" altLang="en-US" dirty="0" smtClean="0"/>
              <a:t>반려되는 경우 소명 절차가 반복되는</a:t>
            </a:r>
            <a:endParaRPr lang="en-US" altLang="ko-KR" dirty="0" smtClean="0"/>
          </a:p>
          <a:p>
            <a:r>
              <a:rPr lang="ko-KR" altLang="en-US" dirty="0" smtClean="0"/>
              <a:t>모두가 불편한 상황이 발생합니다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9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기존의 보고 계신 화면에서 빨갛게 표시된 곳을</a:t>
            </a:r>
            <a:endParaRPr lang="en-US" altLang="ko-KR" dirty="0" smtClean="0"/>
          </a:p>
          <a:p>
            <a:r>
              <a:rPr lang="ko-KR" altLang="en-US" dirty="0" smtClean="0"/>
              <a:t>교육생이 누르지 않고도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퇴실할 방법은 없을까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소명 거리를 덜 만들어</a:t>
            </a:r>
            <a:r>
              <a:rPr lang="ko-KR" altLang="en-US" baseline="0" dirty="0" smtClean="0"/>
              <a:t> 나와 </a:t>
            </a:r>
            <a:r>
              <a:rPr lang="ko-KR" altLang="en-US" baseline="0" dirty="0" err="1" smtClean="0"/>
              <a:t>운영프로님</a:t>
            </a:r>
            <a:r>
              <a:rPr lang="ko-KR" altLang="en-US" baseline="0" dirty="0" smtClean="0"/>
              <a:t> 모두의 잔업을 줄일</a:t>
            </a:r>
            <a:r>
              <a:rPr lang="ko-KR" altLang="en-US" dirty="0" smtClean="0"/>
              <a:t> 방법은 없을까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여러 고민을 거듭한 끝에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20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SSAFY </a:t>
            </a:r>
            <a:r>
              <a:rPr lang="ko-KR" altLang="en-US" baseline="0" dirty="0" smtClean="0"/>
              <a:t>에서 사용할 수 있는</a:t>
            </a:r>
            <a:endParaRPr lang="en-US" altLang="ko-KR" baseline="0" dirty="0" smtClean="0"/>
          </a:p>
          <a:p>
            <a:r>
              <a:rPr lang="ko-KR" altLang="en-US" baseline="0" dirty="0" smtClean="0"/>
              <a:t>얼굴인식 기반의 인원 관리 서비스인</a:t>
            </a:r>
            <a:endParaRPr lang="en-US" altLang="ko-KR" baseline="0" dirty="0" smtClean="0"/>
          </a:p>
          <a:p>
            <a:r>
              <a:rPr lang="en-US" altLang="ko-KR" baseline="0" dirty="0" smtClean="0"/>
              <a:t>HI SSAFY </a:t>
            </a:r>
            <a:r>
              <a:rPr lang="ko-KR" altLang="en-US" baseline="0" dirty="0" smtClean="0"/>
              <a:t>를 준비하였습니다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55425-7B99-49EE-AFCF-D1D20A2AFD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0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왜 </a:t>
            </a:r>
            <a:r>
              <a:rPr lang="en-US" altLang="ko-KR" dirty="0" smtClean="0"/>
              <a:t>HI SSAFY </a:t>
            </a:r>
            <a:r>
              <a:rPr lang="ko-KR" altLang="en-US" dirty="0" smtClean="0"/>
              <a:t>를 사용해야 할까요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196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기존 방식에서는</a:t>
            </a:r>
            <a:endParaRPr lang="en-US" altLang="ko-KR" dirty="0" smtClean="0"/>
          </a:p>
          <a:p>
            <a:r>
              <a:rPr lang="en-US" altLang="ko-KR" dirty="0" smtClean="0"/>
              <a:t>ID 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PW </a:t>
            </a:r>
            <a:r>
              <a:rPr lang="ko-KR" altLang="en-US" dirty="0" smtClean="0"/>
              <a:t>를 아는 사람은</a:t>
            </a:r>
            <a:endParaRPr lang="en-US" altLang="ko-KR" dirty="0" smtClean="0"/>
          </a:p>
          <a:p>
            <a:r>
              <a:rPr lang="ko-KR" altLang="en-US" dirty="0" smtClean="0"/>
              <a:t>체계에 접속이 가능해서</a:t>
            </a:r>
            <a:endParaRPr lang="en-US" altLang="ko-KR" dirty="0" smtClean="0"/>
          </a:p>
          <a:p>
            <a:r>
              <a:rPr lang="ko-KR" altLang="en-US" dirty="0" smtClean="0"/>
              <a:t>출결 확인을 할 수 있기 때문에 </a:t>
            </a:r>
            <a:r>
              <a:rPr lang="ko-KR" altLang="en-US" dirty="0" err="1" smtClean="0"/>
              <a:t>부정출결</a:t>
            </a:r>
            <a:r>
              <a:rPr lang="ko-KR" altLang="en-US" dirty="0" smtClean="0"/>
              <a:t> 위험이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또한 교육생이 </a:t>
            </a:r>
            <a:r>
              <a:rPr lang="en-US" altLang="ko-KR" dirty="0" smtClean="0"/>
              <a:t>09:00 </a:t>
            </a:r>
            <a:r>
              <a:rPr lang="ko-KR" altLang="en-US" dirty="0" smtClean="0"/>
              <a:t>전에</a:t>
            </a:r>
            <a:endParaRPr lang="en-US" altLang="ko-KR" dirty="0" smtClean="0"/>
          </a:p>
          <a:p>
            <a:r>
              <a:rPr lang="ko-KR" altLang="en-US" dirty="0" smtClean="0"/>
              <a:t>교육장에 입장하였지만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어떠한 이유로</a:t>
            </a:r>
            <a:endParaRPr lang="en-US" altLang="ko-KR" dirty="0" smtClean="0"/>
          </a:p>
          <a:p>
            <a:r>
              <a:rPr lang="ko-KR" altLang="en-US" dirty="0" smtClean="0"/>
              <a:t>입실 처리를 </a:t>
            </a:r>
            <a:r>
              <a:rPr lang="ko-KR" altLang="en-US" dirty="0" err="1" smtClean="0"/>
              <a:t>잊고누르지</a:t>
            </a:r>
            <a:r>
              <a:rPr lang="ko-KR" altLang="en-US" dirty="0" smtClean="0"/>
              <a:t> 않는 경우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또는 퇴실을 누르지 않고 가는 경우가 있어</a:t>
            </a:r>
            <a:endParaRPr lang="en-US" altLang="ko-KR" dirty="0" smtClean="0"/>
          </a:p>
          <a:p>
            <a:r>
              <a:rPr lang="ko-KR" altLang="en-US" dirty="0" smtClean="0"/>
              <a:t>이를 별도 소명을 통해서 바로 잡아야 하는 수고로움이 생깁니다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이에 따라 소명 내용이 양식에 맞게 작성됐는지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내용은 적절한지 </a:t>
            </a:r>
            <a:r>
              <a:rPr lang="ko-KR" altLang="en-US" dirty="0" err="1" smtClean="0"/>
              <a:t>운영프로께서</a:t>
            </a:r>
            <a:r>
              <a:rPr lang="ko-KR" altLang="en-US" dirty="0" smtClean="0"/>
              <a:t> 검토를 하는 절차로</a:t>
            </a:r>
            <a:endParaRPr lang="en-US" altLang="ko-KR" dirty="0" smtClean="0"/>
          </a:p>
          <a:p>
            <a:r>
              <a:rPr lang="ko-KR" altLang="en-US" dirty="0" smtClean="0"/>
              <a:t>기본 고유 업무에 예측하지 못한 추가 업무가 생기게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운영프로의</a:t>
            </a:r>
            <a:r>
              <a:rPr lang="ko-KR" altLang="en-US" dirty="0" smtClean="0"/>
              <a:t> 시선에서 지각을 자주 할 것 같은 인원을</a:t>
            </a:r>
            <a:endParaRPr lang="en-US" altLang="ko-KR" dirty="0" smtClean="0"/>
          </a:p>
          <a:p>
            <a:r>
              <a:rPr lang="ko-KR" altLang="en-US" dirty="0" smtClean="0"/>
              <a:t>예측하기 어려워</a:t>
            </a:r>
            <a:r>
              <a:rPr lang="ko-KR" altLang="en-US" baseline="0" dirty="0" smtClean="0"/>
              <a:t> 앞서 언급된 어려움은 계속 반복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08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반면 「</a:t>
            </a:r>
            <a:r>
              <a:rPr lang="en-US" altLang="ko-KR" dirty="0" smtClean="0"/>
              <a:t>HI</a:t>
            </a:r>
            <a:r>
              <a:rPr lang="en-US" altLang="ko-KR" baseline="0" dirty="0" smtClean="0"/>
              <a:t> SSAFY</a:t>
            </a:r>
            <a:r>
              <a:rPr lang="ko-KR" altLang="en-US" baseline="0" dirty="0" smtClean="0"/>
              <a:t>」 는</a:t>
            </a:r>
            <a:endParaRPr lang="en-US" altLang="ko-KR" baseline="0" dirty="0" smtClean="0"/>
          </a:p>
          <a:p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얼굴 인식만으로도 간편하게 </a:t>
            </a:r>
            <a:r>
              <a:rPr lang="ko-KR" altLang="en-US" baseline="0" dirty="0" err="1" smtClean="0"/>
              <a:t>입퇴실</a:t>
            </a:r>
            <a:r>
              <a:rPr lang="ko-KR" altLang="en-US" baseline="0" dirty="0" smtClean="0"/>
              <a:t> 처리를 할 수 있어</a:t>
            </a:r>
            <a:endParaRPr lang="en-US" altLang="ko-KR" baseline="0" dirty="0" smtClean="0"/>
          </a:p>
          <a:p>
            <a:r>
              <a:rPr lang="ko-KR" altLang="en-US" dirty="0" smtClean="0"/>
              <a:t>대리 입실 등 </a:t>
            </a:r>
            <a:r>
              <a:rPr lang="ko-KR" altLang="en-US" dirty="0" err="1" smtClean="0"/>
              <a:t>부정출결을</a:t>
            </a:r>
            <a:r>
              <a:rPr lang="ko-KR" altLang="en-US" dirty="0" smtClean="0"/>
              <a:t> 예방할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얼굴 인식이 되면 사진이 촬영되어 저장되기 때문에</a:t>
            </a:r>
            <a:endParaRPr lang="en-US" altLang="ko-KR" dirty="0" smtClean="0"/>
          </a:p>
          <a:p>
            <a:r>
              <a:rPr lang="ko-KR" altLang="en-US" dirty="0" smtClean="0"/>
              <a:t>사진을 통한 대리 출결 시</a:t>
            </a:r>
            <a:r>
              <a:rPr lang="ko-KR" altLang="en-US" baseline="0" dirty="0" smtClean="0"/>
              <a:t> 누가 처리 </a:t>
            </a:r>
            <a:r>
              <a:rPr lang="ko-KR" altLang="en-US" baseline="0" dirty="0" err="1" smtClean="0"/>
              <a:t>시도했는지도</a:t>
            </a:r>
            <a:r>
              <a:rPr lang="ko-KR" altLang="en-US" baseline="0" dirty="0" smtClean="0"/>
              <a:t> 확인할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또한 교육생의 얼굴이 인식된 시각이 기록되기 때문에</a:t>
            </a:r>
            <a:endParaRPr lang="en-US" altLang="ko-KR" dirty="0" smtClean="0"/>
          </a:p>
          <a:p>
            <a:r>
              <a:rPr lang="ko-KR" altLang="en-US" dirty="0" err="1" smtClean="0"/>
              <a:t>입퇴실</a:t>
            </a:r>
            <a:r>
              <a:rPr lang="ko-KR" altLang="en-US" dirty="0" smtClean="0"/>
              <a:t> 버튼을 누르지 않고도 쉽게 출결 처리가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따라서 </a:t>
            </a:r>
            <a:r>
              <a:rPr lang="ko-KR" altLang="en-US" dirty="0" err="1" smtClean="0"/>
              <a:t>입퇴실</a:t>
            </a:r>
            <a:r>
              <a:rPr lang="ko-KR" altLang="en-US" dirty="0" smtClean="0"/>
              <a:t> 버튼 클릭 누락으로 인한 소명 발생을</a:t>
            </a:r>
            <a:endParaRPr lang="en-US" altLang="ko-KR" dirty="0" smtClean="0"/>
          </a:p>
          <a:p>
            <a:r>
              <a:rPr lang="ko-KR" altLang="en-US" dirty="0" smtClean="0"/>
              <a:t>최소화할 수 있어 교육생은 물론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운영프로의</a:t>
            </a:r>
            <a:r>
              <a:rPr lang="ko-KR" altLang="en-US" dirty="0" smtClean="0"/>
              <a:t> 관련 업무를 경감시킬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또한 </a:t>
            </a:r>
            <a:r>
              <a:rPr lang="ko-KR" altLang="en-US" dirty="0" err="1" smtClean="0"/>
              <a:t>운영프로의</a:t>
            </a:r>
            <a:r>
              <a:rPr lang="ko-KR" altLang="en-US" dirty="0" smtClean="0"/>
              <a:t> 시선에서 개인별 평균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입퇴실</a:t>
            </a:r>
            <a:r>
              <a:rPr lang="ko-KR" altLang="en-US" baseline="0" dirty="0" smtClean="0"/>
              <a:t> 시간을</a:t>
            </a:r>
            <a:endParaRPr lang="en-US" altLang="ko-KR" baseline="0" dirty="0" smtClean="0"/>
          </a:p>
          <a:p>
            <a:r>
              <a:rPr lang="ko-KR" altLang="en-US" baseline="0" dirty="0" smtClean="0"/>
              <a:t>확인할 수 있어 잠재 지각 위험 인원을 파악할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960EE-F8AE-4E8A-A57A-CB8C569B8E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6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4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8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9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351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1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9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7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72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205C2-E6F5-438A-870C-FD16D5FA7ED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E44A-FB62-488B-9E93-E51DDCF7D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28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980000"/>
            <a:ext cx="12192000" cy="2898000"/>
          </a:xfrm>
          <a:solidFill>
            <a:srgbClr val="353535"/>
          </a:solidFill>
        </p:spPr>
        <p:txBody>
          <a:bodyPr vert="horz" anchor="ctr">
            <a:normAutofit/>
          </a:bodyPr>
          <a:lstStyle/>
          <a:p>
            <a:r>
              <a:rPr lang="ko-KR" altLang="en-US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ea typeface="나눔스퀘어 ExtraBold" panose="020B0600000101010101" pitchFamily="34" charset="-127"/>
                <a:cs typeface="Helvetica" panose="020B0604020202020204" pitchFamily="34" charset="0"/>
              </a:rPr>
              <a:t>시 연</a:t>
            </a:r>
            <a:endParaRPr lang="ko-KR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ea typeface="나눔스퀘어 Extra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0" y="4878000"/>
            <a:ext cx="12192000" cy="19800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prstClr val="white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0" y="0"/>
            <a:ext cx="12192000" cy="19800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schemeClr val="bg1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2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짧게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" name="시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5488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980000"/>
            <a:ext cx="12192000" cy="2898000"/>
          </a:xfrm>
          <a:solidFill>
            <a:srgbClr val="353535"/>
          </a:solidFill>
        </p:spPr>
        <p:txBody>
          <a:bodyPr vert="horz" anchor="ctr">
            <a:norm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ea typeface="나눔스퀘어 ExtraBold" panose="020B0600000101010101" pitchFamily="34" charset="-127"/>
                <a:cs typeface="Helvetica" panose="020B0604020202020204" pitchFamily="34" charset="0"/>
              </a:rPr>
              <a:t>How to use?</a:t>
            </a:r>
            <a:endParaRPr lang="ko-KR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ea typeface="나눔스퀘어 Extra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0" y="4878000"/>
            <a:ext cx="12192000" cy="19800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prstClr val="white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0" y="0"/>
            <a:ext cx="12192000" cy="1980000"/>
          </a:xfrm>
          <a:prstGeom prst="rect">
            <a:avLst/>
          </a:prstGeom>
          <a:solidFill>
            <a:srgbClr val="3396F4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schemeClr val="bg1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0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38"/>
          <a:stretch/>
        </p:blipFill>
        <p:spPr>
          <a:xfrm>
            <a:off x="0" y="0"/>
            <a:ext cx="12192000" cy="69229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76999" y="3468726"/>
            <a:ext cx="1438910" cy="968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80560" y="1918823"/>
            <a:ext cx="3230880" cy="923330"/>
          </a:xfrm>
          <a:prstGeom prst="rect">
            <a:avLst/>
          </a:prstGeom>
          <a:solidFill>
            <a:srgbClr val="2196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09:42:25</a:t>
            </a:r>
            <a:endParaRPr lang="ko-KR" altLang="en-US" sz="5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1828" y="2036064"/>
            <a:ext cx="2828344" cy="688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80480" y="3790687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42165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" grpId="0" animBg="1"/>
      <p:bldP spid="4" grpId="1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923"/>
          <a:stretch/>
        </p:blipFill>
        <p:spPr>
          <a:xfrm>
            <a:off x="0" y="0"/>
            <a:ext cx="12192000" cy="692192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945890" y="1845944"/>
            <a:ext cx="4293870" cy="3264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3670" y="2545636"/>
            <a:ext cx="2130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빨간 박스 안</a:t>
            </a:r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사진을 클릭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2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08"/>
          <a:stretch/>
        </p:blipFill>
        <p:spPr>
          <a:xfrm>
            <a:off x="1" y="0"/>
            <a:ext cx="12192000" cy="69208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8290" y="4165600"/>
            <a:ext cx="11619230" cy="2600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4201" y="3519269"/>
            <a:ext cx="332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아래 내용을 입력 후 제출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38456" y="3052361"/>
            <a:ext cx="2225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잘못된 경우</a:t>
            </a:r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다시 찍기 가능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20938" y="3795481"/>
            <a:ext cx="619753" cy="43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69373" y="3448810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87439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/>
      <p:bldP spid="9" grpId="0" animBg="1"/>
      <p:bldP spid="9" grpId="1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"/>
          <a:stretch/>
        </p:blipFill>
        <p:spPr>
          <a:xfrm>
            <a:off x="0" y="0"/>
            <a:ext cx="12192000" cy="6930312"/>
          </a:xfrm>
        </p:spPr>
      </p:pic>
      <p:sp>
        <p:nvSpPr>
          <p:cNvPr id="7" name="직사각형 6"/>
          <p:cNvSpPr/>
          <p:nvPr/>
        </p:nvSpPr>
        <p:spPr>
          <a:xfrm>
            <a:off x="4757195" y="1851949"/>
            <a:ext cx="2685327" cy="694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98515" y="1552859"/>
            <a:ext cx="222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이미 등록된 경우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6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38"/>
          <a:stretch/>
        </p:blipFill>
        <p:spPr>
          <a:xfrm>
            <a:off x="0" y="0"/>
            <a:ext cx="12192000" cy="69229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82830" y="3263813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80560" y="1920240"/>
            <a:ext cx="3230880" cy="923330"/>
          </a:xfrm>
          <a:prstGeom prst="rect">
            <a:avLst/>
          </a:prstGeom>
          <a:solidFill>
            <a:srgbClr val="2196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09:43:20</a:t>
            </a:r>
            <a:endParaRPr lang="ko-KR" altLang="en-US" sz="5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출결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959"/>
          <a:stretch/>
        </p:blipFill>
        <p:spPr>
          <a:xfrm>
            <a:off x="-44165" y="0"/>
            <a:ext cx="12236165" cy="69494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27" y="1825625"/>
            <a:ext cx="3467959" cy="36781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770" y="1319575"/>
            <a:ext cx="28126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고길동 </a:t>
            </a:r>
            <a:r>
              <a:rPr lang="en-US" altLang="ko-KR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0233908 </a:t>
            </a:r>
            <a:r>
              <a:rPr lang="ko-KR" altLang="en-US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님이 입실하였습니다</a:t>
            </a:r>
            <a:r>
              <a:rPr lang="en-US" altLang="ko-KR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2582" y="1319575"/>
            <a:ext cx="28126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고길동 </a:t>
            </a:r>
            <a:r>
              <a:rPr lang="en-US" altLang="ko-KR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0233908 </a:t>
            </a:r>
            <a:r>
              <a:rPr lang="ko-KR" altLang="en-US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님이 퇴실하였습니다</a:t>
            </a:r>
            <a:r>
              <a:rPr lang="en-US" altLang="ko-KR" sz="13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6228" y="939557"/>
            <a:ext cx="1938075" cy="584775"/>
          </a:xfrm>
          <a:prstGeom prst="rect">
            <a:avLst/>
          </a:prstGeom>
          <a:gradFill flip="none" rotWithShape="1">
            <a:gsLst>
              <a:gs pos="0">
                <a:srgbClr val="9FA39D"/>
              </a:gs>
              <a:gs pos="37000">
                <a:srgbClr val="969D96"/>
              </a:gs>
              <a:gs pos="73000">
                <a:srgbClr val="979B94"/>
              </a:gs>
              <a:gs pos="100000">
                <a:srgbClr val="919790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09:43:51</a:t>
            </a:r>
            <a:endParaRPr lang="ko-KR" altLang="en-U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2766" y="192102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983676" y="905902"/>
            <a:ext cx="6198905" cy="465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0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0" grpId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en-US" altLang="ko-KR" dirty="0" smtClean="0"/>
          </a:p>
          <a:p>
            <a:r>
              <a:rPr lang="ko-KR" altLang="en-US" dirty="0" smtClean="0"/>
              <a:t>대시보드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175"/>
          <a:stretch/>
        </p:blipFill>
        <p:spPr>
          <a:xfrm>
            <a:off x="0" y="0"/>
            <a:ext cx="12202852" cy="6939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9182" y="41959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38718" y="3230167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7390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5587"/>
            <a:ext cx="12192000" cy="9144000"/>
          </a:xfrm>
        </p:spPr>
      </p:pic>
      <p:sp>
        <p:nvSpPr>
          <p:cNvPr id="2" name="TextBox 1"/>
          <p:cNvSpPr txBox="1"/>
          <p:nvPr/>
        </p:nvSpPr>
        <p:spPr>
          <a:xfrm>
            <a:off x="748938" y="636596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34" charset="-127"/>
                <a:ea typeface="나눔스퀘어 Light" panose="020B0600000101010101" pitchFamily="34" charset="-127"/>
              </a:rPr>
              <a:t>2020. 01. </a:t>
            </a:r>
            <a:r>
              <a:rPr lang="ko-KR" altLang="en-US" dirty="0" smtClean="0">
                <a:solidFill>
                  <a:schemeClr val="bg1"/>
                </a:solidFill>
                <a:latin typeface="나눔스퀘어 Light" panose="020B0600000101010101" pitchFamily="34" charset="-127"/>
                <a:ea typeface="나눔스퀘어 Light" panose="020B0600000101010101" pitchFamily="34" charset="-127"/>
              </a:rPr>
              <a:t>촬영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34" charset="-127"/>
              <a:ea typeface="나눔스퀘어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6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en-US" altLang="ko-KR" dirty="0" smtClean="0"/>
          </a:p>
          <a:p>
            <a:r>
              <a:rPr lang="ko-KR" altLang="en-US" dirty="0" smtClean="0"/>
              <a:t>반별 현황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000"/>
          <a:stretch/>
        </p:blipFill>
        <p:spPr>
          <a:xfrm>
            <a:off x="0" y="0"/>
            <a:ext cx="12192000" cy="692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9198" y="3931207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2990" y="0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86598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페이지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en-US" altLang="ko-KR" dirty="0" smtClean="0"/>
          </a:p>
          <a:p>
            <a:r>
              <a:rPr lang="ko-KR" altLang="en-US" dirty="0" smtClean="0"/>
              <a:t>개인별 현황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981"/>
          <a:stretch/>
        </p:blipFill>
        <p:spPr>
          <a:xfrm>
            <a:off x="0" y="0"/>
            <a:ext cx="12192000" cy="6925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1870" y="4693207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9870" y="0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3422" y="1179294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3422" y="2498916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3422" y="2957018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3422" y="3403083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3422" y="3818538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3422" y="1640703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3422" y="2052851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13981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것들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Frontend - Vue.js Nuxt.js</a:t>
            </a:r>
          </a:p>
          <a:p>
            <a:r>
              <a:rPr lang="en-US" altLang="ko-KR" dirty="0" smtClean="0"/>
              <a:t>Backend – Django 3.0.x</a:t>
            </a:r>
          </a:p>
          <a:p>
            <a:r>
              <a:rPr lang="en-US" altLang="ko-KR" dirty="0" smtClean="0"/>
              <a:t>DB – MySQL 8.0.x</a:t>
            </a:r>
          </a:p>
          <a:p>
            <a:r>
              <a:rPr lang="en-US" altLang="ko-KR" dirty="0" smtClean="0"/>
              <a:t>Nginx 1.14</a:t>
            </a:r>
          </a:p>
          <a:p>
            <a:r>
              <a:rPr lang="en-US" altLang="ko-KR" dirty="0" err="1" smtClean="0"/>
              <a:t>Gunicorn</a:t>
            </a:r>
            <a:r>
              <a:rPr lang="en-US" altLang="ko-KR" dirty="0" smtClean="0"/>
              <a:t> 20.0.4</a:t>
            </a:r>
          </a:p>
          <a:p>
            <a:r>
              <a:rPr lang="en-US" altLang="ko-KR" dirty="0" smtClean="0"/>
              <a:t>* SSL </a:t>
            </a:r>
            <a:r>
              <a:rPr lang="ko-KR" altLang="en-US" dirty="0" smtClean="0"/>
              <a:t>인증</a:t>
            </a:r>
            <a:r>
              <a:rPr lang="en-US" altLang="ko-KR" dirty="0" smtClean="0"/>
              <a:t>: Let‘s Encrypt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93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056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Meet 5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학년 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반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100320" y="1235622"/>
            <a:ext cx="1991360" cy="0"/>
          </a:xfrm>
          <a:prstGeom prst="line">
            <a:avLst/>
          </a:prstGeom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838200" y="1656579"/>
            <a:ext cx="2116666" cy="211666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8200" y="4285777"/>
            <a:ext cx="2116666" cy="211666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237134" y="4285777"/>
            <a:ext cx="2116666" cy="2116666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en-US" altLang="ko-KR"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b="20828"/>
          <a:stretch/>
        </p:blipFill>
        <p:spPr>
          <a:xfrm>
            <a:off x="9237134" y="1656579"/>
            <a:ext cx="2116800" cy="2116800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815840" y="2875002"/>
            <a:ext cx="256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Helvetica" panose="020B0604020202020204" pitchFamily="34" charset="0"/>
              </a:rPr>
              <a:t>5-</a:t>
            </a:r>
            <a:r>
              <a:rPr lang="en-US" altLang="ko-KR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Helvetica" panose="020B0604020202020204" pitchFamily="34" charset="0"/>
              </a:rPr>
              <a:t>1</a:t>
            </a:r>
            <a:endParaRPr lang="ko-KR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25019" y="1656577"/>
            <a:ext cx="170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  <a:cs typeface="Helvetica" panose="020B0604020202020204" pitchFamily="34" charset="0"/>
              </a:rPr>
              <a:t>이길현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1878" y="1656577"/>
            <a:ext cx="170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  <a:cs typeface="Helvetica" panose="020B0604020202020204" pitchFamily="34" charset="0"/>
              </a:rPr>
              <a:t>조현호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5020" y="4285776"/>
            <a:ext cx="170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  <a:cs typeface="Helvetica" panose="020B0604020202020204" pitchFamily="34" charset="0"/>
              </a:rPr>
              <a:t>조규홍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1878" y="4285776"/>
            <a:ext cx="170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34" charset="-127"/>
                <a:ea typeface="나눔스퀘어 Bold" panose="020B0600000101010101" pitchFamily="34" charset="-127"/>
                <a:cs typeface="Helvetica" panose="020B0604020202020204" pitchFamily="34" charset="0"/>
              </a:rPr>
              <a:t>조선행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34" charset="-127"/>
              <a:ea typeface="나눔스퀘어 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4072" y="2393461"/>
            <a:ext cx="196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팀장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프로젝트 총괄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프론트엔드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34072" y="5022212"/>
            <a:ext cx="196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풀스택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이미지 처리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미화부장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1680" y="5022212"/>
            <a:ext cx="196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프론트엔드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이미지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처리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배포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방송부장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1680" y="2389805"/>
            <a:ext cx="196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백엔드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테스트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algn="r"/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무슨부장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7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" b="7792"/>
          <a:stretch/>
        </p:blipFill>
        <p:spPr>
          <a:xfrm>
            <a:off x="0" y="-69448"/>
            <a:ext cx="12192000" cy="6933235"/>
          </a:xfrm>
        </p:spPr>
      </p:pic>
      <p:sp>
        <p:nvSpPr>
          <p:cNvPr id="5" name="TextBox 4"/>
          <p:cNvSpPr txBox="1"/>
          <p:nvPr/>
        </p:nvSpPr>
        <p:spPr>
          <a:xfrm>
            <a:off x="6837680" y="3433500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감사합니다 </a:t>
            </a: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34" charset="-127"/>
                <a:ea typeface="나눔스퀘어 ExtraBold" panose="020B0600000101010101" pitchFamily="34" charset="-127"/>
                <a:sym typeface="Wingdings" panose="05000000000000000000" pitchFamily="2" charset="2"/>
              </a:rPr>
              <a:t>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1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9095"/>
            <a:ext cx="12192000" cy="9144000"/>
          </a:xfrm>
        </p:spPr>
      </p:pic>
      <p:sp>
        <p:nvSpPr>
          <p:cNvPr id="3" name="TextBox 2"/>
          <p:cNvSpPr txBox="1"/>
          <p:nvPr/>
        </p:nvSpPr>
        <p:spPr>
          <a:xfrm>
            <a:off x="748938" y="636596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34" charset="-127"/>
                <a:ea typeface="나눔스퀘어 Light" panose="020B0600000101010101" pitchFamily="34" charset="-127"/>
              </a:rPr>
              <a:t>2019. 11. </a:t>
            </a:r>
            <a:r>
              <a:rPr lang="ko-KR" altLang="en-US" dirty="0" smtClean="0">
                <a:solidFill>
                  <a:schemeClr val="bg1"/>
                </a:solidFill>
                <a:latin typeface="나눔스퀘어 Light" panose="020B0600000101010101" pitchFamily="34" charset="-127"/>
                <a:ea typeface="나눔스퀘어 Light" panose="020B0600000101010101" pitchFamily="34" charset="-127"/>
              </a:rPr>
              <a:t>촬영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34" charset="-127"/>
              <a:ea typeface="나눔스퀘어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0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-144022"/>
            <a:ext cx="12192000" cy="7146044"/>
            <a:chOff x="-2976154" y="-1714500"/>
            <a:chExt cx="18135805" cy="10287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903"/>
            <a:stretch/>
          </p:blipFill>
          <p:spPr>
            <a:xfrm>
              <a:off x="-2976154" y="-1714500"/>
              <a:ext cx="18135805" cy="10287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591226" y="5101590"/>
              <a:ext cx="1996440" cy="137161"/>
            </a:xfrm>
            <a:prstGeom prst="rect">
              <a:avLst/>
            </a:prstGeom>
            <a:solidFill>
              <a:srgbClr val="FAFB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39590" y="3051810"/>
              <a:ext cx="2845070" cy="697229"/>
            </a:xfrm>
            <a:prstGeom prst="rect">
              <a:avLst/>
            </a:prstGeom>
            <a:solidFill>
              <a:srgbClr val="F4F4F4"/>
            </a:solidFill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27370" y="-697230"/>
              <a:ext cx="1017270" cy="361950"/>
            </a:xfrm>
            <a:prstGeom prst="rect">
              <a:avLst/>
            </a:prstGeom>
            <a:solidFill>
              <a:srgbClr val="4C4C4C"/>
            </a:solidFill>
            <a:ln>
              <a:solidFill>
                <a:srgbClr val="4C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21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900"/>
          <a:stretch/>
        </p:blipFill>
        <p:spPr>
          <a:xfrm>
            <a:off x="0" y="0"/>
            <a:ext cx="12192000" cy="69202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31920" y="3882390"/>
            <a:ext cx="2880360" cy="605790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31920" y="5098441"/>
            <a:ext cx="2880360" cy="605790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02930" y="5460391"/>
            <a:ext cx="1272540" cy="136499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02930" y="4835551"/>
            <a:ext cx="1272540" cy="136499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02930" y="4210711"/>
            <a:ext cx="1272540" cy="136499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02930" y="3585871"/>
            <a:ext cx="1272540" cy="136499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97930" y="1489710"/>
            <a:ext cx="674370" cy="46101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97930" y="1158240"/>
            <a:ext cx="636270" cy="14859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65770" y="1539240"/>
            <a:ext cx="1154430" cy="14859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065770" y="1828800"/>
            <a:ext cx="1154430" cy="14859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65770" y="2092021"/>
            <a:ext cx="1154430" cy="148590"/>
          </a:xfrm>
          <a:prstGeom prst="rect">
            <a:avLst/>
          </a:prstGeom>
          <a:solidFill>
            <a:srgbClr val="3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738110" y="152400"/>
            <a:ext cx="594360" cy="30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15970" y="1434553"/>
            <a:ext cx="1164590" cy="62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45280" y="1232535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358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980000"/>
            <a:ext cx="12192000" cy="2898000"/>
          </a:xfrm>
          <a:solidFill>
            <a:srgbClr val="2196F3"/>
          </a:solidFill>
        </p:spPr>
        <p:txBody>
          <a:bodyPr vert="horz" anchor="ctr">
            <a:norm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ea typeface="나눔스퀘어 ExtraBold" panose="020B0600000101010101" pitchFamily="34" charset="-127"/>
                <a:cs typeface="Helvetica" panose="020B0604020202020204" pitchFamily="34" charset="0"/>
              </a:rPr>
              <a:t> </a:t>
            </a:r>
            <a:endParaRPr lang="ko-KR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ea typeface="나눔스퀘어 ExtraBold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0" y="4878000"/>
            <a:ext cx="12192000" cy="1980000"/>
          </a:xfrm>
          <a:prstGeom prst="rect">
            <a:avLst/>
          </a:prstGeom>
          <a:solidFill>
            <a:srgbClr val="353535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prstClr val="white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0" y="0"/>
            <a:ext cx="12192000" cy="1980000"/>
          </a:xfrm>
          <a:prstGeom prst="rect">
            <a:avLst/>
          </a:prstGeom>
          <a:solidFill>
            <a:srgbClr val="353535"/>
          </a:solidFill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80985" latinLnBrk="0">
              <a:lnSpc>
                <a:spcPct val="100000"/>
              </a:lnSpc>
              <a:spcBef>
                <a:spcPts val="0"/>
              </a:spcBef>
            </a:pPr>
            <a:endParaRPr lang="ko-KR" altLang="en-US" dirty="0">
              <a:solidFill>
                <a:schemeClr val="bg1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9" y="2582750"/>
            <a:ext cx="7437122" cy="23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5125"/>
            <a:ext cx="8175171" cy="3727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기존 방식의 단점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누구든지 </a:t>
            </a:r>
            <a:r>
              <a:rPr lang="en-US" altLang="ko-KR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ID, PW 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알면 체계 로그인 가능하여</a:t>
            </a:r>
            <a:r>
              <a:rPr lang="en-US" altLang="ko-KR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 출결 위험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교육생이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클릭을 잊을 가능성 존재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클릭 누락으로 인한 소명으로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업무 과중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지각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어려움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769326" y="3274423"/>
            <a:ext cx="8584476" cy="307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「</a:t>
            </a:r>
            <a:r>
              <a:rPr lang="en-US" altLang="ko-KR" sz="3200" dirty="0" smtClean="0"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HI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SSAFY</a:t>
            </a: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」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의 장점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간편한 얼굴 인식으로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부정출결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예방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* 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특정 위치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로비 등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)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에 설치하여 자동으로 얼굴 인식</a:t>
            </a:r>
            <a:endParaRPr lang="en-US" altLang="ko-KR" sz="18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2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교육생의 출결 버튼 클릭 누락 발생 가능성 최소화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3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소명 발생 최소화로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관련 업무 경감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4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개인별 평균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시간 확인으로 지각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가능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3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5125"/>
            <a:ext cx="8175171" cy="3727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기존 방식의 단점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누구든지 </a:t>
            </a:r>
            <a:r>
              <a:rPr lang="en-US" altLang="ko-KR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ID, PW 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알면 체계 로그인 가능하여</a:t>
            </a:r>
            <a:r>
              <a:rPr lang="en-US" altLang="ko-KR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 출결 위험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교육생이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클릭을 잊을 가능성 존재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클릭 누락으로 인한 소명으로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업무 과중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지각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어려움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769326" y="3274423"/>
            <a:ext cx="8584476" cy="307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「</a:t>
            </a:r>
            <a:r>
              <a:rPr lang="en-US" altLang="ko-KR" sz="3200" dirty="0" smtClean="0"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HI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SSAFY</a:t>
            </a: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」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의 장점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간편한 얼굴 인식으로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부정출결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예방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* 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특정 위치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로비 등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)</a:t>
            </a:r>
            <a:r>
              <a:rPr lang="ko-KR" altLang="en-US" sz="1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에 설치하여 자동으로 얼굴 인식</a:t>
            </a:r>
            <a:endParaRPr lang="en-US" altLang="ko-KR" sz="18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2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교육생의 출결 버튼 클릭 누락 발생 가능성 최소화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3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소명 발생 최소화로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관련 업무 경감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4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개인별 평균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시간 확인으로 지각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가능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9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5125"/>
            <a:ext cx="8175171" cy="3727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기존 방식의 단점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누구든지 </a:t>
            </a:r>
            <a:r>
              <a:rPr lang="en-US" altLang="ko-KR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ID, PW 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알면 체계 로그인 가능하여</a:t>
            </a:r>
            <a:r>
              <a:rPr lang="en-US" altLang="ko-KR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 출결 위험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교육생이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클릭을 잊을 가능성 존재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클릭 누락으로 인한 소명으로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업무 과중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지각 </a:t>
            </a:r>
            <a:r>
              <a:rPr lang="ko-KR" altLang="en-US" sz="2600" dirty="0" err="1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어려움</a:t>
            </a:r>
            <a:endParaRPr lang="en-US" altLang="ko-KR" sz="2600" dirty="0" smtClean="0">
              <a:solidFill>
                <a:schemeClr val="bg1">
                  <a:lumMod val="6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769326" y="3274423"/>
            <a:ext cx="8584476" cy="307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「</a:t>
            </a:r>
            <a:r>
              <a:rPr lang="en-US" altLang="ko-KR" sz="3200" dirty="0" smtClean="0"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HI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SSAFY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」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의 장점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간편한 얼굴 인식으로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부정출결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예방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1" indent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*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특정 위치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(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로비 등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)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에 설치하여 자동으로 얼굴 인식</a:t>
            </a:r>
            <a:endParaRPr lang="en-US" altLang="ko-KR" sz="18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2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교육생의 출결 버튼 클릭 누락 발생 가능성 최소화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3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소명 발생 최소화로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운영프로의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관련 업무 경감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  <a:p>
            <a:pPr marL="0" lvl="4" indent="0" algn="r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개인별 평균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입퇴실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시간 확인으로 지각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위험자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 파악 가능</a:t>
            </a:r>
            <a:endParaRPr lang="en-US" altLang="ko-KR" sz="2600" dirty="0" smtClean="0">
              <a:solidFill>
                <a:schemeClr val="bg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7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3152</TotalTime>
  <Words>1325</Words>
  <Application>Microsoft Office PowerPoint</Application>
  <PresentationFormat>와이드스크린</PresentationFormat>
  <Paragraphs>306</Paragraphs>
  <Slides>26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나눔손글씨 펜</vt:lpstr>
      <vt:lpstr>나눔스퀘어</vt:lpstr>
      <vt:lpstr>나눔스퀘어 Bold</vt:lpstr>
      <vt:lpstr>나눔스퀘어 ExtraBold</vt:lpstr>
      <vt:lpstr>나눔스퀘어 Light</vt:lpstr>
      <vt:lpstr>맑은 고딕</vt:lpstr>
      <vt:lpstr>Arial</vt:lpstr>
      <vt:lpstr>Bahnschrift</vt:lpstr>
      <vt:lpstr>Helvetica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시 연</vt:lpstr>
      <vt:lpstr>시연 영상(짧게)</vt:lpstr>
      <vt:lpstr>How to use?</vt:lpstr>
      <vt:lpstr>PowerPoint 프레젠테이션</vt:lpstr>
      <vt:lpstr>세부 페이지 소개</vt:lpstr>
      <vt:lpstr>PowerPoint 프레젠테이션</vt:lpstr>
      <vt:lpstr>PowerPoint 프레젠테이션</vt:lpstr>
      <vt:lpstr>PowerPoint 프레젠테이션</vt:lpstr>
      <vt:lpstr>세부 페이지 소개</vt:lpstr>
      <vt:lpstr>세부 페이지 소개</vt:lpstr>
      <vt:lpstr>세부 페이지 소개</vt:lpstr>
      <vt:lpstr>세부 페이지 소개</vt:lpstr>
      <vt:lpstr>사용한 것들</vt:lpstr>
      <vt:lpstr>PowerPoint 프레젠테이션</vt:lpstr>
      <vt:lpstr>Meet 5학년 1반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이길현</dc:creator>
  <cp:lastModifiedBy>multicampus</cp:lastModifiedBy>
  <cp:revision>252</cp:revision>
  <dcterms:created xsi:type="dcterms:W3CDTF">2020-04-24T13:00:45Z</dcterms:created>
  <dcterms:modified xsi:type="dcterms:W3CDTF">2020-05-01T01:09:53Z</dcterms:modified>
</cp:coreProperties>
</file>